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8" r:id="rId2"/>
  </p:sldIdLst>
  <p:sldSz cx="12192000" cy="6858000"/>
  <p:notesSz cx="6858000" cy="9144000"/>
  <p:embeddedFontLst>
    <p:embeddedFont>
      <p:font typeface="IranNastaliq" panose="02020505000000020003" pitchFamily="18" charset="0"/>
      <p:regular r:id="rId3"/>
    </p:embeddedFont>
    <p:embeddedFont>
      <p:font typeface="2  Zar" panose="00000400000000000000" pitchFamily="2" charset="-78"/>
      <p:regular r:id="rId4"/>
      <p:bold r:id="rId5"/>
    </p:embeddedFont>
    <p:embeddedFont>
      <p:font typeface="Calibri" panose="020F0502020204030204" pitchFamily="34" charset="0"/>
      <p:regular r:id="rId6"/>
      <p:bold r:id="rId7"/>
      <p:italic r:id="rId8"/>
      <p:boldItalic r:id="rId9"/>
    </p:embeddedFont>
    <p:embeddedFont>
      <p:font typeface="Calibri Light" panose="020B0604020202020204" charset="0"/>
      <p:regular r:id="rId10"/>
      <p:italic r:id="rId11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-63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font" Target="fonts/font9.fntdata"/><Relationship Id="rId5" Type="http://schemas.openxmlformats.org/officeDocument/2006/relationships/font" Target="fonts/font3.fntdata"/><Relationship Id="rId15" Type="http://schemas.openxmlformats.org/officeDocument/2006/relationships/tableStyles" Target="tableStyles.xml"/><Relationship Id="rId10" Type="http://schemas.openxmlformats.org/officeDocument/2006/relationships/font" Target="fonts/font8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BFCA3-F6E3-4B21-8176-629416876827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119EE-E230-4763-84C6-E4F3D39E3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106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BFCA3-F6E3-4B21-8176-629416876827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119EE-E230-4763-84C6-E4F3D39E3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16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BFCA3-F6E3-4B21-8176-629416876827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119EE-E230-4763-84C6-E4F3D39E3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02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BFCA3-F6E3-4B21-8176-629416876827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119EE-E230-4763-84C6-E4F3D39E3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95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BFCA3-F6E3-4B21-8176-629416876827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119EE-E230-4763-84C6-E4F3D39E3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903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BFCA3-F6E3-4B21-8176-629416876827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119EE-E230-4763-84C6-E4F3D39E3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206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BFCA3-F6E3-4B21-8176-629416876827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119EE-E230-4763-84C6-E4F3D39E3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671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BFCA3-F6E3-4B21-8176-629416876827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119EE-E230-4763-84C6-E4F3D39E3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51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BFCA3-F6E3-4B21-8176-629416876827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119EE-E230-4763-84C6-E4F3D39E3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43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BFCA3-F6E3-4B21-8176-629416876827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119EE-E230-4763-84C6-E4F3D39E3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928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BFCA3-F6E3-4B21-8176-629416876827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119EE-E230-4763-84C6-E4F3D39E3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497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2BFCA3-F6E3-4B21-8176-629416876827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3119EE-E230-4763-84C6-E4F3D39E3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66641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chemeClr val="accent1"/>
            </a:gs>
            <a:gs pos="100000">
              <a:schemeClr val="accent1">
                <a:gamma/>
                <a:tint val="0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0" y="115499"/>
            <a:ext cx="8904378" cy="12321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  <a:spcAft>
                <a:spcPts val="600"/>
              </a:spcAft>
            </a:pPr>
            <a:r>
              <a:rPr lang="fa-IR" altLang="en-US" sz="2400" b="1" dirty="0">
                <a:solidFill>
                  <a:schemeClr val="bg1"/>
                </a:solidFill>
                <a:latin typeface="+mn-lt"/>
                <a:ea typeface="+mn-ea"/>
                <a:cs typeface="2  Zar" panose="00000400000000000000" pitchFamily="2" charset="-78"/>
              </a:rPr>
              <a:t>عنوان :</a:t>
            </a:r>
          </a:p>
          <a:p>
            <a:pPr algn="ctr" rtl="1">
              <a:lnSpc>
                <a:spcPct val="150000"/>
              </a:lnSpc>
              <a:spcAft>
                <a:spcPts val="600"/>
              </a:spcAft>
            </a:pPr>
            <a:r>
              <a:rPr lang="fa-IR" altLang="en-US" sz="2400" b="1" dirty="0" smtClean="0">
                <a:solidFill>
                  <a:schemeClr val="bg1"/>
                </a:solidFill>
                <a:latin typeface="+mn-lt"/>
                <a:ea typeface="+mn-ea"/>
                <a:cs typeface="2  Zar" panose="00000400000000000000" pitchFamily="2" charset="-78"/>
              </a:rPr>
              <a:t>«</a:t>
            </a:r>
            <a:r>
              <a:rPr lang="fa-IR" sz="2400" b="1" dirty="0">
                <a:solidFill>
                  <a:schemeClr val="bg1"/>
                </a:solidFill>
                <a:latin typeface="+mn-lt"/>
                <a:ea typeface="+mn-ea"/>
                <a:cs typeface="2  Zar" panose="00000400000000000000" pitchFamily="2" charset="-78"/>
              </a:rPr>
              <a:t> </a:t>
            </a:r>
            <a:r>
              <a:rPr lang="fa-IR" sz="2400" dirty="0"/>
              <a:t>مقايسه نرمال سالين با سرم رينگر بر </a:t>
            </a:r>
            <a:r>
              <a:rPr lang="fa-IR" sz="2400"/>
              <a:t>تغييرات </a:t>
            </a:r>
            <a:r>
              <a:rPr lang="fa-IR" sz="2400" smtClean="0"/>
              <a:t>گازهاي خون </a:t>
            </a:r>
            <a:r>
              <a:rPr lang="fa-IR" sz="2400"/>
              <a:t>وريدي بيماران جراحي هرني اينگوينال تحت بي حسي اسپاينال</a:t>
            </a:r>
            <a:r>
              <a:rPr lang="fa-IR" sz="2400" b="1" dirty="0">
                <a:solidFill>
                  <a:schemeClr val="bg1"/>
                </a:solidFill>
                <a:latin typeface="+mn-lt"/>
                <a:ea typeface="+mn-ea"/>
                <a:cs typeface="2  Zar" panose="00000400000000000000" pitchFamily="2" charset="-78"/>
              </a:rPr>
              <a:t> </a:t>
            </a:r>
            <a:r>
              <a:rPr lang="fa-IR" altLang="en-US" sz="2400" b="1" dirty="0" smtClean="0">
                <a:solidFill>
                  <a:schemeClr val="bg1"/>
                </a:solidFill>
                <a:latin typeface="+mn-lt"/>
                <a:ea typeface="+mn-ea"/>
                <a:cs typeface="2  Zar" panose="00000400000000000000" pitchFamily="2" charset="-78"/>
              </a:rPr>
              <a:t>»</a:t>
            </a:r>
            <a:endParaRPr lang="en-US" altLang="en-US" sz="2400" b="1" dirty="0">
              <a:solidFill>
                <a:schemeClr val="bg1"/>
              </a:solidFill>
              <a:latin typeface="+mn-lt"/>
              <a:ea typeface="+mn-ea"/>
              <a:cs typeface="2  Zar" panose="00000400000000000000" pitchFamily="2" charset="-78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-70023" y="2658570"/>
            <a:ext cx="9106930" cy="299926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en-US" altLang="en-US" b="1" dirty="0" smtClean="0">
                <a:solidFill>
                  <a:srgbClr val="0070C0"/>
                </a:solidFill>
                <a:cs typeface="2  Zar" panose="00000400000000000000" pitchFamily="2" charset="-78"/>
              </a:rPr>
              <a:t>     </a:t>
            </a:r>
            <a:r>
              <a:rPr lang="fa-IR" altLang="en-US" b="1" dirty="0" smtClean="0">
                <a:solidFill>
                  <a:srgbClr val="0070C0"/>
                </a:solidFill>
                <a:cs typeface="2  Zar" panose="00000400000000000000" pitchFamily="2" charset="-78"/>
              </a:rPr>
              <a:t>استاد </a:t>
            </a:r>
            <a:r>
              <a:rPr lang="fa-IR" altLang="en-US" b="1" dirty="0" smtClean="0">
                <a:solidFill>
                  <a:srgbClr val="0070C0"/>
                </a:solidFill>
                <a:cs typeface="2  Zar" panose="00000400000000000000" pitchFamily="2" charset="-78"/>
              </a:rPr>
              <a:t>راهنما :</a:t>
            </a:r>
            <a:r>
              <a:rPr lang="fa-IR" sz="2400" dirty="0"/>
              <a:t>  </a:t>
            </a:r>
            <a:r>
              <a:rPr lang="fa-IR" sz="2400" dirty="0" smtClean="0"/>
              <a:t> </a:t>
            </a:r>
            <a:r>
              <a:rPr lang="fa-IR" sz="2400" dirty="0"/>
              <a:t>آقاي دكتر توحيد كرمي</a:t>
            </a:r>
            <a:endParaRPr lang="en-US" sz="2400" dirty="0" smtClean="0"/>
          </a:p>
          <a:p>
            <a:pPr marL="0" indent="0" algn="ctr" rtl="1">
              <a:lnSpc>
                <a:spcPct val="150000"/>
              </a:lnSpc>
              <a:buNone/>
            </a:pPr>
            <a:r>
              <a:rPr lang="en-US" altLang="en-US" b="1" dirty="0" smtClean="0">
                <a:solidFill>
                  <a:srgbClr val="0070C0"/>
                </a:solidFill>
                <a:cs typeface="2  Zar" panose="00000400000000000000" pitchFamily="2" charset="-78"/>
              </a:rPr>
              <a:t> </a:t>
            </a:r>
            <a:r>
              <a:rPr lang="fa-IR" b="1" dirty="0" smtClean="0">
                <a:solidFill>
                  <a:srgbClr val="0070C0"/>
                </a:solidFill>
                <a:cs typeface="2  Zar" panose="00000400000000000000" pitchFamily="2" charset="-78"/>
              </a:rPr>
              <a:t>دانشجو </a:t>
            </a:r>
            <a:r>
              <a:rPr lang="fa-IR" b="1" dirty="0">
                <a:solidFill>
                  <a:srgbClr val="0070C0"/>
                </a:solidFill>
                <a:cs typeface="2  Zar" panose="00000400000000000000" pitchFamily="2" charset="-78"/>
              </a:rPr>
              <a:t>: </a:t>
            </a:r>
            <a:r>
              <a:rPr lang="fa-IR" b="1" dirty="0">
                <a:solidFill>
                  <a:srgbClr val="FF0000"/>
                </a:solidFill>
                <a:cs typeface="2  Zar" panose="00000400000000000000" pitchFamily="2" charset="-78"/>
              </a:rPr>
              <a:t> </a:t>
            </a:r>
            <a:r>
              <a:rPr lang="fa-IR" dirty="0"/>
              <a:t> آقاي دكتر مسعود نقي زاده تبريزي</a:t>
            </a:r>
            <a:endParaRPr lang="en-US" b="1" dirty="0">
              <a:solidFill>
                <a:srgbClr val="FF0000"/>
              </a:solidFill>
              <a:cs typeface="2  Zar" panose="00000400000000000000" pitchFamily="2" charset="-78"/>
            </a:endParaRPr>
          </a:p>
          <a:p>
            <a:pPr marL="0" indent="0" algn="ctr" rtl="1">
              <a:lnSpc>
                <a:spcPct val="150000"/>
              </a:lnSpc>
              <a:buNone/>
            </a:pPr>
            <a:r>
              <a:rPr lang="fa-IR" dirty="0"/>
              <a:t>دانشجوي رزيدنت بيهوشي</a:t>
            </a:r>
            <a:r>
              <a:rPr lang="fa-IR" b="1" dirty="0">
                <a:solidFill>
                  <a:srgbClr val="0070C0"/>
                </a:solidFill>
                <a:cs typeface="2  Zar" panose="00000400000000000000" pitchFamily="2" charset="-78"/>
              </a:rPr>
              <a:t> </a:t>
            </a:r>
            <a:r>
              <a:rPr lang="fa-IR" dirty="0"/>
              <a:t>    </a:t>
            </a:r>
            <a:endParaRPr lang="fa-IR" b="1" dirty="0" smtClean="0">
              <a:solidFill>
                <a:srgbClr val="0070C0"/>
              </a:solidFill>
              <a:cs typeface="2  Zar" panose="00000400000000000000" pitchFamily="2" charset="-78"/>
            </a:endParaRPr>
          </a:p>
          <a:p>
            <a:pPr marL="0" indent="0" algn="ctr" rtl="1">
              <a:lnSpc>
                <a:spcPct val="150000"/>
              </a:lnSpc>
              <a:buNone/>
            </a:pPr>
            <a:r>
              <a:rPr lang="fa-IR" altLang="en-US" b="1" dirty="0" smtClean="0">
                <a:solidFill>
                  <a:srgbClr val="0070C0"/>
                </a:solidFill>
                <a:cs typeface="2  Zar" panose="00000400000000000000" pitchFamily="2" charset="-78"/>
              </a:rPr>
              <a:t>مکان </a:t>
            </a:r>
            <a:r>
              <a:rPr lang="fa-IR" altLang="en-US" b="1" dirty="0">
                <a:solidFill>
                  <a:srgbClr val="0070C0"/>
                </a:solidFill>
                <a:cs typeface="2  Zar" panose="00000400000000000000" pitchFamily="2" charset="-78"/>
              </a:rPr>
              <a:t>: </a:t>
            </a:r>
            <a:r>
              <a:rPr lang="fa-IR" dirty="0"/>
              <a:t>    </a:t>
            </a:r>
            <a:r>
              <a:rPr lang="fa-IR" b="1" dirty="0">
                <a:solidFill>
                  <a:srgbClr val="7030A0"/>
                </a:solidFill>
                <a:cs typeface="2  Zar" panose="00000400000000000000" pitchFamily="2" charset="-78"/>
              </a:rPr>
              <a:t>بيمارستان امام خميني (ره) </a:t>
            </a:r>
            <a:r>
              <a:rPr lang="fa-IR" b="1" dirty="0" smtClean="0">
                <a:solidFill>
                  <a:srgbClr val="7030A0"/>
                </a:solidFill>
                <a:cs typeface="2  Zar" panose="00000400000000000000" pitchFamily="2" charset="-78"/>
              </a:rPr>
              <a:t>        كلاس </a:t>
            </a:r>
            <a:r>
              <a:rPr lang="fa-IR" b="1" dirty="0">
                <a:solidFill>
                  <a:srgbClr val="7030A0"/>
                </a:solidFill>
                <a:cs typeface="2  Zar" panose="00000400000000000000" pitchFamily="2" charset="-78"/>
              </a:rPr>
              <a:t>شماره </a:t>
            </a:r>
            <a:r>
              <a:rPr lang="fa-IR" b="1" dirty="0" smtClean="0">
                <a:solidFill>
                  <a:srgbClr val="7030A0"/>
                </a:solidFill>
                <a:cs typeface="2  Zar" panose="00000400000000000000" pitchFamily="2" charset="-78"/>
              </a:rPr>
              <a:t>2</a:t>
            </a:r>
            <a:r>
              <a:rPr lang="fa-IR" dirty="0"/>
              <a:t>  </a:t>
            </a:r>
            <a:endParaRPr lang="fa-IR" dirty="0" smtClean="0"/>
          </a:p>
          <a:p>
            <a:pPr marL="0" indent="0" algn="ctr" rtl="1">
              <a:lnSpc>
                <a:spcPct val="150000"/>
              </a:lnSpc>
              <a:buNone/>
            </a:pPr>
            <a:r>
              <a:rPr lang="fa-IR" altLang="en-US" b="1" dirty="0" smtClean="0">
                <a:solidFill>
                  <a:srgbClr val="7030A0"/>
                </a:solidFill>
                <a:cs typeface="2  Zar" panose="00000400000000000000" pitchFamily="2" charset="-78"/>
              </a:rPr>
              <a:t> </a:t>
            </a:r>
            <a:r>
              <a:rPr lang="fa-IR" altLang="en-US" b="1" dirty="0" smtClean="0">
                <a:solidFill>
                  <a:srgbClr val="0070C0"/>
                </a:solidFill>
                <a:cs typeface="2  Zar" panose="00000400000000000000" pitchFamily="2" charset="-78"/>
              </a:rPr>
              <a:t>زمان : </a:t>
            </a:r>
            <a:r>
              <a:rPr lang="fa-IR" altLang="en-US" b="1" dirty="0" smtClean="0">
                <a:solidFill>
                  <a:srgbClr val="FF0000"/>
                </a:solidFill>
                <a:cs typeface="2  Zar" panose="00000400000000000000" pitchFamily="2" charset="-78"/>
              </a:rPr>
              <a:t>1405/7/29</a:t>
            </a:r>
            <a:r>
              <a:rPr lang="en-US" altLang="en-US" b="1" dirty="0" smtClean="0">
                <a:solidFill>
                  <a:srgbClr val="FF0000"/>
                </a:solidFill>
                <a:cs typeface="2  Zar" panose="00000400000000000000" pitchFamily="2" charset="-78"/>
              </a:rPr>
              <a:t>  </a:t>
            </a:r>
            <a:r>
              <a:rPr lang="fa-IR" altLang="en-US" b="1" dirty="0" smtClean="0">
                <a:solidFill>
                  <a:srgbClr val="FF0000"/>
                </a:solidFill>
                <a:cs typeface="2  Zar" panose="00000400000000000000" pitchFamily="2" charset="-78"/>
              </a:rPr>
              <a:t>      </a:t>
            </a:r>
            <a:r>
              <a:rPr lang="fa-IR" altLang="en-US" b="1" dirty="0" smtClean="0">
                <a:solidFill>
                  <a:srgbClr val="0070C0"/>
                </a:solidFill>
                <a:cs typeface="2  Zar" panose="00000400000000000000" pitchFamily="2" charset="-78"/>
              </a:rPr>
              <a:t>  </a:t>
            </a:r>
            <a:r>
              <a:rPr lang="fa-IR" altLang="en-US" b="1" dirty="0">
                <a:solidFill>
                  <a:srgbClr val="FF0000"/>
                </a:solidFill>
                <a:cs typeface="2  Zar" panose="00000400000000000000" pitchFamily="2" charset="-78"/>
              </a:rPr>
              <a:t>ساعت </a:t>
            </a:r>
            <a:r>
              <a:rPr lang="fa-IR" altLang="en-US" b="1" dirty="0" smtClean="0">
                <a:solidFill>
                  <a:srgbClr val="FF0000"/>
                </a:solidFill>
                <a:cs typeface="2  Zar" panose="00000400000000000000" pitchFamily="2" charset="-78"/>
              </a:rPr>
              <a:t>12</a:t>
            </a:r>
            <a:endParaRPr lang="en-US" altLang="en-US" b="1" dirty="0">
              <a:solidFill>
                <a:srgbClr val="FF0000"/>
              </a:solidFill>
              <a:cs typeface="2  Zar" panose="00000400000000000000" pitchFamily="2" charset="-78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6907" y="0"/>
            <a:ext cx="1577546" cy="1463162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B/>
          </a:sp3d>
        </p:spPr>
      </p:pic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6720536" y="-457200"/>
            <a:ext cx="15222473" cy="407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" name="Picture 8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4453" y="0"/>
            <a:ext cx="1577546" cy="146316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6907" y="2478825"/>
            <a:ext cx="3155092" cy="4384241"/>
          </a:xfrm>
          <a:prstGeom prst="rect">
            <a:avLst/>
          </a:prstGeom>
        </p:spPr>
      </p:pic>
      <p:pic>
        <p:nvPicPr>
          <p:cNvPr id="10" name="Picture 11" descr="nano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44" y="5657838"/>
            <a:ext cx="1162182" cy="12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9036907" y="1407211"/>
            <a:ext cx="315509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a-IR" altLang="en-US" sz="2000" b="1" dirty="0" smtClean="0">
              <a:solidFill>
                <a:srgbClr val="FFFFFF"/>
              </a:solidFill>
              <a:latin typeface="IranNastaliq" panose="02020505000000020003" pitchFamily="18" charset="0"/>
              <a:cs typeface="2  Zar" panose="00000400000000000000" pitchFamily="2" charset="-78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a-IR" altLang="en-US" sz="2800" b="1" dirty="0" smtClean="0">
                <a:solidFill>
                  <a:srgbClr val="FFFF00"/>
                </a:solidFill>
                <a:cs typeface="2  Zar" panose="00000400000000000000" pitchFamily="2" charset="-78"/>
              </a:rPr>
              <a:t>جلسه دفاع از پايان‌نامه </a:t>
            </a:r>
            <a:endParaRPr kumimoji="0" lang="en-US" altLang="en-US" sz="28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cs typeface="2  Zar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73097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961</TotalTime>
  <Words>11</Words>
  <Application>Microsoft Office PowerPoint</Application>
  <PresentationFormat>Custom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IranNastaliq</vt:lpstr>
      <vt:lpstr>Times New Roman</vt:lpstr>
      <vt:lpstr>2  Zar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My PC</dc:creator>
  <cp:lastModifiedBy>Administrator</cp:lastModifiedBy>
  <cp:revision>252</cp:revision>
  <dcterms:created xsi:type="dcterms:W3CDTF">2023-09-19T11:53:43Z</dcterms:created>
  <dcterms:modified xsi:type="dcterms:W3CDTF">2026-10-19T08:12:37Z</dcterms:modified>
</cp:coreProperties>
</file>